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6" r:id="rId3"/>
    <p:sldId id="264" r:id="rId4"/>
    <p:sldId id="265" r:id="rId5"/>
    <p:sldId id="267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D716E-2689-4C64-8C41-74F431DEC204}">
          <p14:sldIdLst>
            <p14:sldId id="256"/>
          </p14:sldIdLst>
        </p14:section>
        <p14:section name="Example Presentation" id="{FFC2805C-5BE8-487A-AA1E-7E6A2979CABE}">
          <p14:sldIdLst>
            <p14:sldId id="266"/>
            <p14:sldId id="264"/>
            <p14:sldId id="265"/>
            <p14:sldId id="267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123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1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18433-0A40-4F19-AA70-3D7F41C8E75C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25691-8516-45D6-B706-FBD4F9BED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8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25691-8516-45D6-B706-FBD4F9BED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(Fir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814113"/>
            <a:ext cx="7891272" cy="17830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23888" y="3653756"/>
            <a:ext cx="7886700" cy="7179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Date, Presenter’s Name,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37643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385279"/>
            <a:ext cx="7886700" cy="14739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505362"/>
            <a:ext cx="7891272" cy="285292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83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1724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8649" y="1816750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29150" y="1825627"/>
            <a:ext cx="3886200" cy="4246701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65126"/>
            <a:ext cx="7891272" cy="132588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5009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 (Last Slid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73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16750"/>
            <a:ext cx="7886700" cy="4246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4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 baseline="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Culinary Arts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11-9-2020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628648" y="440872"/>
            <a:ext cx="7911847" cy="5622580"/>
          </a:xfrm>
        </p:spPr>
        <p:txBody>
          <a:bodyPr/>
          <a:lstStyle/>
          <a:p>
            <a:r>
              <a:rPr lang="en-US" dirty="0"/>
              <a:t>Program Enrollment</a:t>
            </a:r>
          </a:p>
          <a:p>
            <a:pPr lvl="1"/>
            <a:r>
              <a:rPr lang="en-US" dirty="0" smtClean="0"/>
              <a:t>Fall 2019 </a:t>
            </a:r>
            <a:r>
              <a:rPr lang="en-US" dirty="0"/>
              <a:t>– started with </a:t>
            </a:r>
            <a:r>
              <a:rPr lang="en-US" dirty="0" smtClean="0"/>
              <a:t>17 </a:t>
            </a:r>
            <a:r>
              <a:rPr lang="en-US" dirty="0"/>
              <a:t>– currently have </a:t>
            </a:r>
            <a:r>
              <a:rPr lang="en-US" dirty="0" smtClean="0"/>
              <a:t>11</a:t>
            </a:r>
            <a:endParaRPr lang="en-US" dirty="0"/>
          </a:p>
          <a:p>
            <a:pPr lvl="2"/>
            <a:r>
              <a:rPr lang="en-US" dirty="0" smtClean="0"/>
              <a:t>One Graduated with the Baking Diploma</a:t>
            </a:r>
          </a:p>
          <a:p>
            <a:pPr lvl="2"/>
            <a:r>
              <a:rPr lang="en-US" dirty="0" smtClean="0"/>
              <a:t>One is returning Summer Term 2021</a:t>
            </a:r>
          </a:p>
          <a:p>
            <a:pPr lvl="2"/>
            <a:r>
              <a:rPr lang="en-US" dirty="0" smtClean="0"/>
              <a:t>One is returning Winter Term 2020</a:t>
            </a:r>
          </a:p>
          <a:p>
            <a:pPr lvl="2"/>
            <a:r>
              <a:rPr lang="en-US" dirty="0" smtClean="0"/>
              <a:t>One left due to COVID concerns and family safety</a:t>
            </a:r>
            <a:endParaRPr lang="en-US" dirty="0"/>
          </a:p>
          <a:p>
            <a:pPr lvl="1"/>
            <a:r>
              <a:rPr lang="en-US" dirty="0" smtClean="0"/>
              <a:t>Fall 2020 </a:t>
            </a:r>
            <a:r>
              <a:rPr lang="en-US" dirty="0"/>
              <a:t>– started with </a:t>
            </a:r>
            <a:r>
              <a:rPr lang="en-US" dirty="0" smtClean="0"/>
              <a:t>21 – currently have 16</a:t>
            </a:r>
            <a:endParaRPr lang="en-US" dirty="0"/>
          </a:p>
          <a:p>
            <a:pPr lvl="2"/>
            <a:r>
              <a:rPr lang="en-US" dirty="0" smtClean="0"/>
              <a:t>One student starting </a:t>
            </a:r>
            <a:r>
              <a:rPr lang="en-US" dirty="0"/>
              <a:t>for winter </a:t>
            </a:r>
            <a:r>
              <a:rPr lang="en-US" dirty="0" smtClean="0"/>
              <a:t>term, transferring credits from DMACC</a:t>
            </a:r>
            <a:endParaRPr lang="en-US" dirty="0"/>
          </a:p>
          <a:p>
            <a:r>
              <a:rPr lang="en-US" dirty="0" smtClean="0"/>
              <a:t>Spring 2020 Graduates – 10</a:t>
            </a:r>
          </a:p>
          <a:p>
            <a:r>
              <a:rPr lang="en-US" dirty="0" smtClean="0"/>
              <a:t>Job Placement- 5 of the 10 are currently working in the Food Service Sector </a:t>
            </a:r>
          </a:p>
          <a:p>
            <a:r>
              <a:rPr lang="en-US" dirty="0" smtClean="0"/>
              <a:t>Covid-19 has impacted our industry severely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9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" y="277586"/>
            <a:ext cx="8275320" cy="5785865"/>
          </a:xfrm>
        </p:spPr>
        <p:txBody>
          <a:bodyPr>
            <a:normAutofit/>
          </a:bodyPr>
          <a:lstStyle/>
          <a:p>
            <a:r>
              <a:rPr lang="en-US" dirty="0"/>
              <a:t>Employment</a:t>
            </a:r>
          </a:p>
          <a:p>
            <a:pPr lvl="1"/>
            <a:r>
              <a:rPr lang="en-US" dirty="0" smtClean="0"/>
              <a:t>Up until COVID-19, job opportunities for our grads has been 100%</a:t>
            </a:r>
            <a:endParaRPr lang="en-US" dirty="0"/>
          </a:p>
          <a:p>
            <a:r>
              <a:rPr lang="en-US" dirty="0"/>
              <a:t>Employment Outlook </a:t>
            </a:r>
            <a:r>
              <a:rPr lang="en-US" dirty="0" smtClean="0"/>
              <a:t>Due to Covid-19</a:t>
            </a:r>
            <a:endParaRPr lang="en-US" dirty="0"/>
          </a:p>
          <a:p>
            <a:pPr lvl="1"/>
            <a:r>
              <a:rPr lang="en-US" sz="2000" dirty="0" smtClean="0"/>
              <a:t>Estimated 8 million employees laid off or furloughed</a:t>
            </a:r>
          </a:p>
          <a:p>
            <a:pPr lvl="1"/>
            <a:r>
              <a:rPr lang="en-US" sz="2000" dirty="0" smtClean="0"/>
              <a:t>Industry lost $200 billion in sales between March &amp; September</a:t>
            </a:r>
          </a:p>
          <a:p>
            <a:pPr lvl="1"/>
            <a:r>
              <a:rPr lang="en-US" sz="2000" dirty="0" smtClean="0"/>
              <a:t>It’s predicted 85% independent restaurants could close by year end</a:t>
            </a:r>
          </a:p>
          <a:p>
            <a:pPr lvl="1"/>
            <a:r>
              <a:rPr lang="en-US" sz="2000" dirty="0" smtClean="0"/>
              <a:t>Restaurants have to be creative in order to continue business</a:t>
            </a:r>
            <a:endParaRPr lang="en-US" sz="2000" dirty="0"/>
          </a:p>
          <a:p>
            <a:r>
              <a:rPr lang="en-US" dirty="0"/>
              <a:t>Salary</a:t>
            </a:r>
          </a:p>
          <a:p>
            <a:pPr lvl="1"/>
            <a:r>
              <a:rPr lang="en-US" dirty="0"/>
              <a:t>Range </a:t>
            </a:r>
            <a:r>
              <a:rPr lang="en-US" dirty="0" smtClean="0"/>
              <a:t>$12.00-$18.00 + per hour/$28,000-$35,000+     </a:t>
            </a:r>
          </a:p>
          <a:p>
            <a:pPr marL="457200" lvl="1" indent="0">
              <a:buNone/>
            </a:pPr>
            <a:r>
              <a:rPr lang="en-US" dirty="0" smtClean="0"/>
              <a:t>	Salary entry level</a:t>
            </a:r>
            <a:endParaRPr lang="en-US" dirty="0"/>
          </a:p>
          <a:p>
            <a:pPr lvl="2"/>
            <a:r>
              <a:rPr lang="en-US" dirty="0" smtClean="0"/>
              <a:t>These figures are based on location, experience, education, type of restaurant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9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440872"/>
            <a:ext cx="7886700" cy="5622580"/>
          </a:xfrm>
        </p:spPr>
        <p:txBody>
          <a:bodyPr/>
          <a:lstStyle/>
          <a:p>
            <a:r>
              <a:rPr lang="en-US" dirty="0" smtClean="0"/>
              <a:t>Where do our students come from:</a:t>
            </a:r>
          </a:p>
          <a:p>
            <a:pPr lvl="1"/>
            <a:r>
              <a:rPr lang="en-US" dirty="0" smtClean="0"/>
              <a:t>We draw students from all over</a:t>
            </a:r>
          </a:p>
          <a:p>
            <a:pPr lvl="1"/>
            <a:r>
              <a:rPr lang="en-US" dirty="0" smtClean="0"/>
              <a:t>Locally, Central, Northern, Eastern Iowa, Missouri, Illinois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Why do our students choose Indian Hills Community College?</a:t>
            </a:r>
          </a:p>
          <a:p>
            <a:pPr lvl="2"/>
            <a:r>
              <a:rPr lang="en-US" dirty="0" smtClean="0"/>
              <a:t>Our skilled and dedicated chef instructors</a:t>
            </a:r>
          </a:p>
          <a:p>
            <a:pPr lvl="2"/>
            <a:r>
              <a:rPr lang="en-US" dirty="0" smtClean="0"/>
              <a:t>Our recognition for having a top Culinary Program</a:t>
            </a:r>
          </a:p>
          <a:p>
            <a:pPr lvl="2"/>
            <a:r>
              <a:rPr lang="en-US" dirty="0" smtClean="0"/>
              <a:t>Modern up to date facilities</a:t>
            </a:r>
          </a:p>
          <a:p>
            <a:pPr lvl="2"/>
            <a:r>
              <a:rPr lang="en-US" dirty="0" smtClean="0"/>
              <a:t>Recommendations from former students, high school counselors, FCS teachers</a:t>
            </a:r>
          </a:p>
          <a:p>
            <a:pPr lvl="2"/>
            <a:r>
              <a:rPr lang="en-US" dirty="0" smtClean="0"/>
              <a:t>Indian Hills Community College itself as a whole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0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Visit August 5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</a:p>
          <a:p>
            <a:pPr lvl="1"/>
            <a:r>
              <a:rPr lang="en-US" dirty="0" smtClean="0"/>
              <a:t>Modified visit from 3 days to 1 day due to COVID</a:t>
            </a:r>
          </a:p>
          <a:p>
            <a:pPr lvl="1"/>
            <a:r>
              <a:rPr lang="en-US" dirty="0" smtClean="0"/>
              <a:t>Two chef evaluators</a:t>
            </a:r>
          </a:p>
          <a:p>
            <a:pPr lvl="1"/>
            <a:r>
              <a:rPr lang="en-US" dirty="0" smtClean="0"/>
              <a:t>Had to submit a well documented self-study prior to the visit</a:t>
            </a:r>
          </a:p>
          <a:p>
            <a:pPr lvl="1"/>
            <a:r>
              <a:rPr lang="en-US" dirty="0" smtClean="0"/>
              <a:t>Evaluators observed labs, classrooms, interviewed students, staff, reviewed our curriculum</a:t>
            </a:r>
          </a:p>
          <a:p>
            <a:pPr lvl="1"/>
            <a:r>
              <a:rPr lang="en-US" dirty="0" smtClean="0"/>
              <a:t>Had only one minor Non-Compliance </a:t>
            </a:r>
          </a:p>
          <a:p>
            <a:pPr lvl="1"/>
            <a:r>
              <a:rPr lang="en-US" dirty="0" smtClean="0"/>
              <a:t>Several Program Strengths</a:t>
            </a:r>
          </a:p>
          <a:p>
            <a:pPr lvl="1"/>
            <a:r>
              <a:rPr lang="en-US" dirty="0" smtClean="0"/>
              <a:t>Overall Great/Positive Site Visit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650" y="299811"/>
            <a:ext cx="7891272" cy="1516940"/>
          </a:xfrm>
        </p:spPr>
        <p:txBody>
          <a:bodyPr/>
          <a:lstStyle/>
          <a:p>
            <a:pPr algn="ctr"/>
            <a:r>
              <a:rPr lang="en-US" dirty="0" smtClean="0"/>
              <a:t>        ACF Reaccreditation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3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2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dian Hills Community College">
      <a:dk1>
        <a:srgbClr val="69605A"/>
      </a:dk1>
      <a:lt1>
        <a:srgbClr val="FFFFFF"/>
      </a:lt1>
      <a:dk2>
        <a:srgbClr val="69605A"/>
      </a:dk2>
      <a:lt2>
        <a:srgbClr val="FFFFFF"/>
      </a:lt2>
      <a:accent1>
        <a:srgbClr val="840029"/>
      </a:accent1>
      <a:accent2>
        <a:srgbClr val="FAA41A"/>
      </a:accent2>
      <a:accent3>
        <a:srgbClr val="69605A"/>
      </a:accent3>
      <a:accent4>
        <a:srgbClr val="CCC7BD"/>
      </a:accent4>
      <a:accent5>
        <a:srgbClr val="00855C"/>
      </a:accent5>
      <a:accent6>
        <a:srgbClr val="456DB5"/>
      </a:accent6>
      <a:hlink>
        <a:srgbClr val="840029"/>
      </a:hlink>
      <a:folHlink>
        <a:srgbClr val="840029"/>
      </a:folHlink>
    </a:clrScheme>
    <a:fontScheme name="Indian Hills Community College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</TotalTime>
  <Words>295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Boshart</dc:creator>
  <cp:lastModifiedBy>Mark Fisher</cp:lastModifiedBy>
  <cp:revision>104</cp:revision>
  <dcterms:created xsi:type="dcterms:W3CDTF">2018-04-09T13:26:25Z</dcterms:created>
  <dcterms:modified xsi:type="dcterms:W3CDTF">2020-11-03T18:34:07Z</dcterms:modified>
</cp:coreProperties>
</file>