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64" r:id="rId9"/>
    <p:sldId id="265" r:id="rId10"/>
    <p:sldId id="271" r:id="rId11"/>
    <p:sldId id="272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2D716E-2689-4C64-8C41-74F431DEC204}">
          <p14:sldIdLst>
            <p14:sldId id="256"/>
          </p14:sldIdLst>
        </p14:section>
        <p14:section name="Example Presentation" id="{FFC2805C-5BE8-487A-AA1E-7E6A2979CABE}">
          <p14:sldIdLst>
            <p14:sldId id="263"/>
            <p14:sldId id="266"/>
            <p14:sldId id="267"/>
            <p14:sldId id="268"/>
            <p14:sldId id="269"/>
            <p14:sldId id="270"/>
            <p14:sldId id="264"/>
            <p14:sldId id="265"/>
            <p14:sldId id="271"/>
            <p14:sldId id="272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12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18433-0A40-4F19-AA70-3D7F41C8E75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691-8516-45D6-B706-FBD4F9B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691-8516-45D6-B706-FBD4F9BED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(Fir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814113"/>
            <a:ext cx="7891272" cy="178308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3653754"/>
            <a:ext cx="7886700" cy="7179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Date, Presenter’s Name,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37643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85279"/>
            <a:ext cx="7886700" cy="14739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505362"/>
            <a:ext cx="7891272" cy="28529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2831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172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8649" y="1816748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29150" y="1825625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00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(La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16748"/>
            <a:ext cx="7886700" cy="424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4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 baseline="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Perkins V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December 14, 2020		</a:t>
            </a:r>
          </a:p>
          <a:p>
            <a:endParaRPr lang="en-US" dirty="0"/>
          </a:p>
          <a:p>
            <a:r>
              <a:rPr lang="en-US" dirty="0" smtClean="0"/>
              <a:t>Dr. Jennifer Wilson</a:t>
            </a:r>
          </a:p>
        </p:txBody>
      </p:sp>
    </p:spTree>
    <p:extLst>
      <p:ext uri="{BB962C8B-B14F-4D97-AF65-F5344CB8AC3E}">
        <p14:creationId xmlns:p14="http://schemas.microsoft.com/office/powerpoint/2010/main" val="27862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81960"/>
            <a:ext cx="7886700" cy="458149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Teaching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&amp; Learning Specialist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Equipment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$100,000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		          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Six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Axis Industrial Robot w/MIG Welding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Package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Laser Shaft Alignment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unit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Multipurpose Scan Tool 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Academic support services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(2 FTE @ 25%)	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Career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Exploration 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OTT &amp; CTRV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(2 FTEE @ 80%)</a:t>
            </a:r>
            <a:r>
              <a:rPr lang="en-US" dirty="0"/>
              <a:t>					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IHCC Funding: $296,534.86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4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888" y="1505362"/>
            <a:ext cx="7891272" cy="1340966"/>
          </a:xfrm>
        </p:spPr>
        <p:txBody>
          <a:bodyPr/>
          <a:lstStyle/>
          <a:p>
            <a:pPr algn="ctr"/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2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09414"/>
            <a:ext cx="7886700" cy="4654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Strengthening Career and Technical Education (CTE) for the 21st Century Act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 develop academic, technical </a:t>
            </a:r>
            <a:r>
              <a:rPr lang="en-US" dirty="0"/>
              <a:t>and employability </a:t>
            </a:r>
            <a:r>
              <a:rPr lang="en-US" dirty="0" smtClean="0"/>
              <a:t>skills for </a:t>
            </a:r>
            <a:r>
              <a:rPr lang="en-US" dirty="0"/>
              <a:t>students who elect to enroll in career and technical education </a:t>
            </a:r>
            <a:r>
              <a:rPr lang="en-US" dirty="0" smtClean="0"/>
              <a:t>programs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Authorized by the federal government in </a:t>
            </a:r>
            <a:r>
              <a:rPr lang="en-US" dirty="0" smtClean="0"/>
              <a:t>1984 and reauthorized in 2018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Carl D. Perkins 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69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883" y="1040524"/>
            <a:ext cx="8513379" cy="5022926"/>
          </a:xfrm>
        </p:spPr>
        <p:txBody>
          <a:bodyPr>
            <a:noAutofit/>
          </a:bodyPr>
          <a:lstStyle/>
          <a:p>
            <a:pPr marL="457200" lvl="0" indent="-457200">
              <a:buClr>
                <a:srgbClr val="840029"/>
              </a:buClr>
              <a:buAutoNum type="arabicPeriod"/>
            </a:pPr>
            <a:r>
              <a:rPr lang="en-US" sz="2000" dirty="0" smtClean="0">
                <a:latin typeface="Arial" panose="020B0604020202020204" pitchFamily="34" charset="0"/>
              </a:rPr>
              <a:t>Develop academic </a:t>
            </a:r>
            <a:r>
              <a:rPr lang="en-US" sz="2000" dirty="0">
                <a:latin typeface="Arial" panose="020B0604020202020204" pitchFamily="34" charset="0"/>
              </a:rPr>
              <a:t>and technical standards </a:t>
            </a:r>
            <a:r>
              <a:rPr lang="en-US" sz="2000" dirty="0" smtClean="0">
                <a:latin typeface="Arial" panose="020B0604020202020204" pitchFamily="34" charset="0"/>
              </a:rPr>
              <a:t>for </a:t>
            </a:r>
            <a:r>
              <a:rPr lang="en-US" sz="2000" dirty="0">
                <a:latin typeface="Arial" panose="020B0604020202020204" pitchFamily="34" charset="0"/>
              </a:rPr>
              <a:t>high skill, high wage, and in-demand occupations in current or emerging </a:t>
            </a:r>
            <a:r>
              <a:rPr lang="en-US" sz="2000" dirty="0" smtClean="0">
                <a:latin typeface="Arial" panose="020B0604020202020204" pitchFamily="34" charset="0"/>
              </a:rPr>
              <a:t>professions</a:t>
            </a:r>
          </a:p>
          <a:p>
            <a:pPr marL="457200" lvl="0" indent="-457200">
              <a:buClr>
                <a:srgbClr val="840029"/>
              </a:buClr>
              <a:buAutoNum type="arabicPeriod"/>
            </a:pPr>
            <a:r>
              <a:rPr lang="en-US" sz="2000" dirty="0" smtClean="0">
                <a:latin typeface="Arial" panose="020B0604020202020204" pitchFamily="34" charset="0"/>
              </a:rPr>
              <a:t>Link </a:t>
            </a:r>
            <a:r>
              <a:rPr lang="en-US" sz="2000" dirty="0">
                <a:latin typeface="Arial" panose="020B0604020202020204" pitchFamily="34" charset="0"/>
              </a:rPr>
              <a:t>secondary and postsecondary </a:t>
            </a:r>
            <a:r>
              <a:rPr lang="en-US" sz="2000" dirty="0" smtClean="0">
                <a:latin typeface="Arial" panose="020B0604020202020204" pitchFamily="34" charset="0"/>
              </a:rPr>
              <a:t>CTE programs </a:t>
            </a:r>
          </a:p>
          <a:p>
            <a:pPr marL="457200" lvl="0" indent="-457200">
              <a:buClr>
                <a:srgbClr val="840029"/>
              </a:buClr>
              <a:buAutoNum type="arabicPeriod"/>
            </a:pPr>
            <a:r>
              <a:rPr lang="en-US" sz="2000" dirty="0" smtClean="0">
                <a:latin typeface="Arial" panose="020B0604020202020204" pitchFamily="34" charset="0"/>
              </a:rPr>
              <a:t>Increase flexibility </a:t>
            </a:r>
            <a:r>
              <a:rPr lang="en-US" sz="2000" dirty="0">
                <a:latin typeface="Arial" panose="020B0604020202020204" pitchFamily="34" charset="0"/>
              </a:rPr>
              <a:t>in providing services and activities </a:t>
            </a:r>
            <a:r>
              <a:rPr lang="en-US" sz="2000" dirty="0" smtClean="0">
                <a:latin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</a:rPr>
              <a:t>implement, develop, and improve </a:t>
            </a:r>
            <a:r>
              <a:rPr lang="en-US" sz="2000" dirty="0" smtClean="0">
                <a:latin typeface="Arial" panose="020B0604020202020204" pitchFamily="34" charset="0"/>
              </a:rPr>
              <a:t>CTE programs</a:t>
            </a:r>
          </a:p>
          <a:p>
            <a:pPr marL="457200" lvl="0" indent="-457200">
              <a:buClr>
                <a:srgbClr val="840029"/>
              </a:buClr>
              <a:buAutoNum type="arabicPeriod"/>
            </a:pPr>
            <a:r>
              <a:rPr lang="en-US" sz="2000" dirty="0" smtClean="0">
                <a:latin typeface="Arial" panose="020B0604020202020204" pitchFamily="34" charset="0"/>
              </a:rPr>
              <a:t>Conduct </a:t>
            </a:r>
            <a:r>
              <a:rPr lang="en-US" sz="2000" dirty="0">
                <a:latin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</a:rPr>
              <a:t>disseminate </a:t>
            </a:r>
            <a:r>
              <a:rPr lang="en-US" sz="2000" dirty="0">
                <a:latin typeface="Arial" panose="020B0604020202020204" pitchFamily="34" charset="0"/>
              </a:rPr>
              <a:t>national research on best </a:t>
            </a:r>
            <a:r>
              <a:rPr lang="en-US" sz="2000" dirty="0" smtClean="0">
                <a:latin typeface="Arial" panose="020B0604020202020204" pitchFamily="34" charset="0"/>
              </a:rPr>
              <a:t>practices</a:t>
            </a:r>
          </a:p>
          <a:p>
            <a:pPr marL="457200" lvl="0" indent="-457200">
              <a:buClr>
                <a:srgbClr val="840029"/>
              </a:buClr>
              <a:buAutoNum type="arabicPeriod"/>
            </a:pPr>
            <a:r>
              <a:rPr lang="en-US" sz="2000" dirty="0">
                <a:latin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</a:rPr>
              <a:t>mprove leadership and professional development for high quality faculty</a:t>
            </a:r>
          </a:p>
          <a:p>
            <a:pPr marL="457200" lvl="0" indent="-457200">
              <a:buClr>
                <a:srgbClr val="840029"/>
              </a:buClr>
              <a:buAutoNum type="arabicPeriod"/>
            </a:pPr>
            <a:r>
              <a:rPr lang="en-US" sz="2000" dirty="0" smtClean="0">
                <a:latin typeface="Arial" panose="020B0604020202020204" pitchFamily="34" charset="0"/>
              </a:rPr>
              <a:t>Support partnerships: secondary, postsecondary, CTE schools, local workforce investment boards, business and industry, etc.</a:t>
            </a:r>
          </a:p>
          <a:p>
            <a:pPr marL="457200" lvl="0" indent="-457200">
              <a:buClr>
                <a:srgbClr val="840029"/>
              </a:buClr>
              <a:buAutoNum type="arabicPeriod"/>
            </a:pPr>
            <a:r>
              <a:rPr lang="en-US" sz="2000" dirty="0" smtClean="0">
                <a:latin typeface="Arial" panose="020B0604020202020204" pitchFamily="34" charset="0"/>
              </a:rPr>
              <a:t>Provide education and training programs to keep the United States competitive </a:t>
            </a:r>
          </a:p>
          <a:p>
            <a:pPr marL="457200" lvl="0" indent="-457200">
              <a:buClr>
                <a:srgbClr val="840029"/>
              </a:buClr>
              <a:buAutoNum type="arabicPeriod"/>
            </a:pPr>
            <a:r>
              <a:rPr lang="en-US" sz="2000" dirty="0" smtClean="0">
                <a:latin typeface="Arial" panose="020B0604020202020204" pitchFamily="34" charset="0"/>
              </a:rPr>
              <a:t>Increase employment opportunities for populations who are chronically unemployed or underemployed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5284" y="102367"/>
            <a:ext cx="7891272" cy="938157"/>
          </a:xfrm>
        </p:spPr>
        <p:txBody>
          <a:bodyPr/>
          <a:lstStyle/>
          <a:p>
            <a:pPr algn="ctr"/>
            <a:r>
              <a:rPr lang="en-US" dirty="0" smtClean="0"/>
              <a:t>Perkins V Federal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7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23164"/>
            <a:ext cx="7886700" cy="464028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Aligned more with the Workforce Innovation and Opportunities Act and Higher Education Act</a:t>
            </a:r>
          </a:p>
          <a:p>
            <a:pPr lvl="1" fontAlgn="t"/>
            <a:r>
              <a:rPr lang="en-US" dirty="0"/>
              <a:t>Employment and training services </a:t>
            </a:r>
            <a:r>
              <a:rPr lang="en-US" dirty="0" smtClean="0"/>
              <a:t>for: </a:t>
            </a:r>
          </a:p>
          <a:p>
            <a:pPr lvl="2" fontAlgn="t"/>
            <a:r>
              <a:rPr lang="en-US" dirty="0" smtClean="0"/>
              <a:t>adults</a:t>
            </a:r>
            <a:r>
              <a:rPr lang="en-US" dirty="0"/>
              <a:t>, dislocated workers, and youth and Wagner-</a:t>
            </a:r>
            <a:r>
              <a:rPr lang="en-US" dirty="0" err="1"/>
              <a:t>Peyser</a:t>
            </a:r>
            <a:r>
              <a:rPr lang="en-US" dirty="0"/>
              <a:t> employment services </a:t>
            </a:r>
            <a:r>
              <a:rPr lang="en-US" dirty="0" smtClean="0"/>
              <a:t>administered by the U.S. </a:t>
            </a:r>
            <a:r>
              <a:rPr lang="en-US" dirty="0" smtClean="0"/>
              <a:t>Department of Labor (</a:t>
            </a:r>
            <a:r>
              <a:rPr lang="en-US" dirty="0" smtClean="0"/>
              <a:t>DOL) </a:t>
            </a:r>
          </a:p>
          <a:p>
            <a:pPr lvl="1" fontAlgn="t"/>
            <a:r>
              <a:rPr lang="en-US" dirty="0" smtClean="0"/>
              <a:t>Assist with obtaining employment for: </a:t>
            </a:r>
          </a:p>
          <a:p>
            <a:pPr lvl="2" fontAlgn="t"/>
            <a:r>
              <a:rPr lang="en-US" dirty="0" smtClean="0"/>
              <a:t>adult basic education, family </a:t>
            </a:r>
            <a:r>
              <a:rPr lang="en-US" dirty="0"/>
              <a:t>literacy </a:t>
            </a:r>
            <a:r>
              <a:rPr lang="en-US" dirty="0" smtClean="0"/>
              <a:t>and Vocational </a:t>
            </a:r>
            <a:r>
              <a:rPr lang="en-US" dirty="0"/>
              <a:t>Rehabilitation </a:t>
            </a:r>
            <a:r>
              <a:rPr lang="en-US" dirty="0" smtClean="0"/>
              <a:t>populations administered by the U.S. </a:t>
            </a:r>
            <a:r>
              <a:rPr lang="en-US" dirty="0" smtClean="0"/>
              <a:t>Department of Education (</a:t>
            </a:r>
            <a:r>
              <a:rPr lang="en-US" dirty="0" smtClean="0"/>
              <a:t>DOE)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Changes to performance accountability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the performance of </a:t>
            </a:r>
            <a:r>
              <a:rPr lang="en-US" dirty="0" smtClean="0"/>
              <a:t>underserved students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Major Changes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Post-program retention and 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Earned Recognized Postsecondary Credential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Non-traditional Program Concentration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Performance 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5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16748"/>
            <a:ext cx="7891272" cy="42467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Evaluated programs using a needs assessment</a:t>
            </a:r>
          </a:p>
          <a:p>
            <a:r>
              <a:rPr lang="en-US" dirty="0" smtClean="0"/>
              <a:t>Collaborated with advisory boards on performance, equipment, and curriculum needs</a:t>
            </a:r>
          </a:p>
          <a:p>
            <a:r>
              <a:rPr lang="en-US" dirty="0" smtClean="0"/>
              <a:t>Evaluated local, regional and state high-demand, high-wage careers data</a:t>
            </a:r>
          </a:p>
          <a:p>
            <a:r>
              <a:rPr lang="en-US" dirty="0" smtClean="0"/>
              <a:t>Reviewed previous performance levels collected</a:t>
            </a:r>
          </a:p>
          <a:p>
            <a:r>
              <a:rPr lang="en-US" dirty="0" smtClean="0"/>
              <a:t>Utilized capital equipment process to determine innovation/equipment needs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IHCC’s </a:t>
            </a:r>
            <a:r>
              <a:rPr lang="en-US" dirty="0" smtClean="0"/>
              <a:t>Grant Development </a:t>
            </a: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4417" y="105736"/>
            <a:ext cx="5523849" cy="1325880"/>
          </a:xfrm>
        </p:spPr>
        <p:txBody>
          <a:bodyPr/>
          <a:lstStyle/>
          <a:p>
            <a:pPr algn="ctr"/>
            <a:r>
              <a:rPr lang="en-US" dirty="0" smtClean="0"/>
              <a:t>2020-21 Targeted Programs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3" y="3197771"/>
            <a:ext cx="2724808" cy="2724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66" y="715375"/>
            <a:ext cx="2922845" cy="195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4" y="3983421"/>
            <a:ext cx="2601636" cy="1939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28" y="2131871"/>
            <a:ext cx="2873473" cy="1908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484" y="3468214"/>
            <a:ext cx="223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36881" y="1747499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87880" y="4515675"/>
            <a:ext cx="169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Maintenance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68662" y="2695688"/>
            <a:ext cx="250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Diesel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5700" y="5235989"/>
            <a:ext cx="166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Welding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1" y="1366345"/>
            <a:ext cx="1858210" cy="2087629"/>
          </a:xfrm>
        </p:spPr>
      </p:pic>
    </p:spTree>
    <p:extLst>
      <p:ext uri="{BB962C8B-B14F-4D97-AF65-F5344CB8AC3E}">
        <p14:creationId xmlns:p14="http://schemas.microsoft.com/office/powerpoint/2010/main" val="145695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47538"/>
            <a:ext cx="7727074" cy="4715912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IHCC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use Perkins funds to 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enrollment in CTE high-wage/in-demand programs,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support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students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ensure they are retained and complete their program,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technical support to faculty to enhance innovation, and increase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 within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faculty, students, and special populations within CTE programs.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Grant Summary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357" y="3935777"/>
            <a:ext cx="3563857" cy="18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08690"/>
            <a:ext cx="7886700" cy="485476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 new equipment.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 students in career planning, tutoring, enrollment and advising.</a:t>
            </a: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 faculty with use of technology and assessment, alignment  of curriculum labor force needs, and credentialing development of technical skills.</a:t>
            </a: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enrollment non-traditional career opportunities for students (i.e. females in trades, males in healthcare)  and to students who do not traditionally enter college upon high school graduation (i.e. alternative learning students).</a:t>
            </a: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diversity within our CTE programs.</a:t>
            </a: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Work-based learning opportunities.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50" y="365126"/>
            <a:ext cx="7891272" cy="1001220"/>
          </a:xfrm>
        </p:spPr>
        <p:txBody>
          <a:bodyPr/>
          <a:lstStyle/>
          <a:p>
            <a:pPr algn="ctr"/>
            <a:r>
              <a:rPr lang="en-US" dirty="0" smtClean="0"/>
              <a:t>IHCC’s Perkins V Grant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4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ian Hills Community College">
      <a:dk1>
        <a:srgbClr val="69605A"/>
      </a:dk1>
      <a:lt1>
        <a:srgbClr val="FFFFFF"/>
      </a:lt1>
      <a:dk2>
        <a:srgbClr val="69605A"/>
      </a:dk2>
      <a:lt2>
        <a:srgbClr val="FFFFFF"/>
      </a:lt2>
      <a:accent1>
        <a:srgbClr val="840029"/>
      </a:accent1>
      <a:accent2>
        <a:srgbClr val="FAA41A"/>
      </a:accent2>
      <a:accent3>
        <a:srgbClr val="69605A"/>
      </a:accent3>
      <a:accent4>
        <a:srgbClr val="CCC7BD"/>
      </a:accent4>
      <a:accent5>
        <a:srgbClr val="00855C"/>
      </a:accent5>
      <a:accent6>
        <a:srgbClr val="456DB5"/>
      </a:accent6>
      <a:hlink>
        <a:srgbClr val="840029"/>
      </a:hlink>
      <a:folHlink>
        <a:srgbClr val="840029"/>
      </a:folHlink>
    </a:clrScheme>
    <a:fontScheme name="Indian Hills Community College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2882</TotalTime>
  <Words>542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Boshart</dc:creator>
  <cp:lastModifiedBy>Jennifer Wilson</cp:lastModifiedBy>
  <cp:revision>116</cp:revision>
  <dcterms:created xsi:type="dcterms:W3CDTF">2018-04-09T13:26:25Z</dcterms:created>
  <dcterms:modified xsi:type="dcterms:W3CDTF">2020-12-08T18:15:01Z</dcterms:modified>
</cp:coreProperties>
</file>