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6" r:id="rId3"/>
    <p:sldId id="264" r:id="rId4"/>
    <p:sldId id="267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D716E-2689-4C64-8C41-74F431DEC204}">
          <p14:sldIdLst>
            <p14:sldId id="256"/>
          </p14:sldIdLst>
        </p14:section>
        <p14:section name="Example Presentation" id="{FFC2805C-5BE8-487A-AA1E-7E6A2979CABE}">
          <p14:sldIdLst>
            <p14:sldId id="266"/>
            <p14:sldId id="264"/>
            <p14:sldId id="267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2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10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18433-0A40-4F19-AA70-3D7F41C8E75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691-8516-45D6-B706-FBD4F9B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691-8516-45D6-B706-FBD4F9BED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(Fir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814113"/>
            <a:ext cx="7891272" cy="17830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3653756"/>
            <a:ext cx="7886700" cy="717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Date, Presenter’s Name,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43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85279"/>
            <a:ext cx="7886700" cy="1473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05362"/>
            <a:ext cx="7891272" cy="28529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83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172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49" y="1816750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9150" y="1825627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00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(La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6750"/>
            <a:ext cx="7886700" cy="424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baseline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23888" y="1870676"/>
            <a:ext cx="7891272" cy="1783080"/>
          </a:xfrm>
        </p:spPr>
        <p:txBody>
          <a:bodyPr/>
          <a:lstStyle/>
          <a:p>
            <a:r>
              <a:rPr lang="en-US" dirty="0" smtClean="0"/>
              <a:t>Dental Hygiene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12-14-2020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28648" y="1060704"/>
            <a:ext cx="7911847" cy="5002747"/>
          </a:xfrm>
        </p:spPr>
        <p:txBody>
          <a:bodyPr/>
          <a:lstStyle/>
          <a:p>
            <a:r>
              <a:rPr lang="en-US" sz="3600" dirty="0"/>
              <a:t>Program Enrollment</a:t>
            </a:r>
          </a:p>
          <a:p>
            <a:pPr lvl="1"/>
            <a:r>
              <a:rPr lang="en-US" dirty="0" smtClean="0"/>
              <a:t>Retention rate from 2017-2020 </a:t>
            </a:r>
          </a:p>
          <a:p>
            <a:pPr lvl="1"/>
            <a:r>
              <a:rPr lang="en-US" dirty="0" smtClean="0"/>
              <a:t>4 years </a:t>
            </a:r>
            <a:r>
              <a:rPr lang="en-US" dirty="0"/>
              <a:t>– </a:t>
            </a:r>
            <a:r>
              <a:rPr lang="en-US" dirty="0" smtClean="0"/>
              <a:t>98% </a:t>
            </a:r>
            <a:r>
              <a:rPr lang="en-US" dirty="0"/>
              <a:t>retention rate</a:t>
            </a:r>
          </a:p>
          <a:p>
            <a:pPr lvl="1"/>
            <a:r>
              <a:rPr lang="en-US" dirty="0"/>
              <a:t>2020 – started with </a:t>
            </a:r>
            <a:r>
              <a:rPr lang="en-US" dirty="0" smtClean="0"/>
              <a:t>19 </a:t>
            </a:r>
            <a:r>
              <a:rPr lang="en-US" dirty="0"/>
              <a:t>– currently have </a:t>
            </a: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9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612648"/>
            <a:ext cx="8275320" cy="5450803"/>
          </a:xfrm>
        </p:spPr>
        <p:txBody>
          <a:bodyPr>
            <a:normAutofit/>
          </a:bodyPr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5 year average 100</a:t>
            </a:r>
            <a:r>
              <a:rPr lang="en-US" dirty="0" smtClean="0"/>
              <a:t>%</a:t>
            </a:r>
          </a:p>
          <a:p>
            <a:pPr lvl="1"/>
            <a:endParaRPr lang="en-US" dirty="0"/>
          </a:p>
          <a:p>
            <a:r>
              <a:rPr lang="en-US" dirty="0"/>
              <a:t>Employment Outlook from the US Bureau of Labor and Statistics</a:t>
            </a:r>
          </a:p>
          <a:p>
            <a:pPr lvl="1"/>
            <a:r>
              <a:rPr lang="en-US" sz="2000" dirty="0"/>
              <a:t>Overall employment of </a:t>
            </a:r>
            <a:r>
              <a:rPr lang="en-US" sz="2000" dirty="0" smtClean="0"/>
              <a:t>dental hygiene </a:t>
            </a:r>
            <a:r>
              <a:rPr lang="en-US" sz="2000" dirty="0"/>
              <a:t>is projected to </a:t>
            </a:r>
            <a:r>
              <a:rPr lang="en-US" sz="2000" i="1" u="sng" dirty="0"/>
              <a:t>grow </a:t>
            </a:r>
            <a:r>
              <a:rPr lang="en-US" sz="2000" i="1" u="sng" dirty="0" smtClean="0"/>
              <a:t>19% </a:t>
            </a:r>
            <a:r>
              <a:rPr lang="en-US" sz="2000" i="1" u="sng" dirty="0"/>
              <a:t>percent from </a:t>
            </a:r>
            <a:r>
              <a:rPr lang="en-US" sz="2000" i="1" u="sng" dirty="0" smtClean="0"/>
              <a:t>2016 </a:t>
            </a:r>
            <a:r>
              <a:rPr lang="en-US" sz="2000" i="1" u="sng" dirty="0"/>
              <a:t>to </a:t>
            </a:r>
            <a:r>
              <a:rPr lang="en-US" sz="2000" i="1" u="sng" dirty="0" smtClean="0"/>
              <a:t>2026</a:t>
            </a:r>
            <a:r>
              <a:rPr lang="en-US" sz="2000" dirty="0" smtClean="0"/>
              <a:t>, </a:t>
            </a:r>
            <a:r>
              <a:rPr lang="en-US" sz="2000" dirty="0"/>
              <a:t>faster than the average for all occupations.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Annual Salary median range in Iowa $67,000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9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35033"/>
          <a:stretch/>
        </p:blipFill>
        <p:spPr>
          <a:xfrm rot="5400000">
            <a:off x="2482699" y="1121735"/>
            <a:ext cx="4210493" cy="551829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Dental Hygiene Class of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08176"/>
            <a:ext cx="7886700" cy="4655275"/>
          </a:xfrm>
        </p:spPr>
        <p:txBody>
          <a:bodyPr/>
          <a:lstStyle/>
          <a:p>
            <a:r>
              <a:rPr lang="en-US" dirty="0"/>
              <a:t>Comments from Graduate Follow-Up Survey</a:t>
            </a:r>
          </a:p>
          <a:p>
            <a:pPr lvl="1"/>
            <a:r>
              <a:rPr lang="en-US" dirty="0"/>
              <a:t>Class of </a:t>
            </a:r>
            <a:r>
              <a:rPr lang="en-US" dirty="0" smtClean="0"/>
              <a:t>2017-2020 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I’m glad that I went through dental hygiene at IHCC.  I have recommended friends to go to IHCC for dental hygiene</a:t>
            </a:r>
            <a:r>
              <a:rPr lang="en-US" smtClean="0"/>
              <a:t>.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 am so thankful for what the instructors have done for me during COVID. I was able to graduate and start my career as planned.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0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dian Hills Community College">
      <a:dk1>
        <a:srgbClr val="69605A"/>
      </a:dk1>
      <a:lt1>
        <a:srgbClr val="FFFFFF"/>
      </a:lt1>
      <a:dk2>
        <a:srgbClr val="69605A"/>
      </a:dk2>
      <a:lt2>
        <a:srgbClr val="FFFFFF"/>
      </a:lt2>
      <a:accent1>
        <a:srgbClr val="840029"/>
      </a:accent1>
      <a:accent2>
        <a:srgbClr val="FAA41A"/>
      </a:accent2>
      <a:accent3>
        <a:srgbClr val="69605A"/>
      </a:accent3>
      <a:accent4>
        <a:srgbClr val="CCC7BD"/>
      </a:accent4>
      <a:accent5>
        <a:srgbClr val="00855C"/>
      </a:accent5>
      <a:accent6>
        <a:srgbClr val="456DB5"/>
      </a:accent6>
      <a:hlink>
        <a:srgbClr val="840029"/>
      </a:hlink>
      <a:folHlink>
        <a:srgbClr val="840029"/>
      </a:folHlink>
    </a:clrScheme>
    <a:fontScheme name="Indian Hills Community College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114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Boshart</dc:creator>
  <cp:lastModifiedBy>Jody Williams</cp:lastModifiedBy>
  <cp:revision>93</cp:revision>
  <dcterms:created xsi:type="dcterms:W3CDTF">2018-04-09T13:26:25Z</dcterms:created>
  <dcterms:modified xsi:type="dcterms:W3CDTF">2020-12-07T17:13:01Z</dcterms:modified>
</cp:coreProperties>
</file>