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70" r:id="rId3"/>
    <p:sldId id="257" r:id="rId4"/>
    <p:sldId id="271" r:id="rId5"/>
    <p:sldId id="272" r:id="rId6"/>
    <p:sldId id="27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86"/>
    <a:srgbClr val="183D5E"/>
    <a:srgbClr val="27235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7BD90-CFA1-432F-8E4C-B8599A7831D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B92D73-2AAA-4430-BF4C-672D97CBE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C0B258F-97DE-47F8-B1DF-B46E385F2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07BAF9F-4402-48D6-AC14-249307A61E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62C16-59B4-4A8B-98A1-BF1A9930B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785" y="5011945"/>
            <a:ext cx="9144000" cy="71500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4E963-7FE5-4447-876D-AD227DBC5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785" y="581902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01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4526A-5552-4245-A2EF-0C4D5529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2E0DE-5911-449E-B407-756AF7B9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5C75C-B932-4FC8-8D35-45A3503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2020-364E-4C19-8E78-BFA59AB2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58FC-5597-4BA9-B66F-260C2C0B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0DA0-5297-4173-96A9-E330988C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35D0-C30A-45E8-A277-820B7956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27E4-D199-4BFB-BFC9-D8E364F3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48B12-AC7B-4CFF-989B-92E1D2A2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F92B-A5B6-44EF-9EDD-1F8B02BA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CBD0-57FC-4F84-BECD-5124B4961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A0D5B-2710-4FC1-B662-0F0B976A3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D1D3D-08C7-4107-BE90-3603A9AF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1CE0-4A18-47DE-A507-9965C11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13ED-04BA-4B49-A664-4803620A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4143-8488-4B4F-81C7-E08F23ED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F5C85-53D2-4F75-A691-531D3A23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318B-DCC4-40E3-824C-0B521E1D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1B007-6E86-46D4-A077-DAABE633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E2BA-5759-4CAE-9DF1-5332D93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02376-EBC3-4758-AB12-707C93223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574ED-8425-4DB6-96C1-47859C442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FA28A-6CC3-4310-9F59-F8BCC0F2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BD51D-7E11-4B4C-8FFE-B825916A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21A0-DE47-474A-ABEA-87EABF22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4B33-2163-4A53-855B-F8A57BD7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4A4-36E1-4F4A-85E6-B161920E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93CE23-EFCF-48C6-AD00-8970888EC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C1440C-18A4-4F0B-B454-8E97AE5CC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44B33-2163-4A53-855B-F8A57BD7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4A4-36E1-4F4A-85E6-B161920E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AA0D0E-B67D-49D8-8FFF-8E3779767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4C6BE4E4-D3EC-44AF-BC09-3C5F91BF6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44B33-2163-4A53-855B-F8A57BD7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4A4-36E1-4F4A-85E6-B161920E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71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BE4E4-D3EC-44AF-BC09-3C5F91BF6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44B33-2163-4A53-855B-F8A57BD7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14A4-36E1-4F4A-85E6-B161920E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98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3EB1-CD31-4701-B638-605D2CFD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B5E8B-E0ED-4DBF-B6D7-5FDE4F5F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8345-FC98-458F-94A0-2E08F3A9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64089-40A6-4758-90FD-BFBB843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E88AA-98C6-4C56-BFCD-4B74174C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B781-F856-465A-A7BD-6BBA6608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4252F-3847-4D7A-939C-BECBA124B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4F9DB-22DC-4F53-90A6-EBE61904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DD2B6-37D9-4246-A3BF-22459AAD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FA06C-63D9-4529-827A-63313CD1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C6054-9F63-4D3C-85B1-5A01F608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1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4C2A-A84F-4A3E-929B-C54F40A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0B751-5CC3-419B-810D-8AFFEC118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8CCB-316A-461D-BC09-8088040A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69CA7-7DB1-4B11-A450-EABE16504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EE72D-0C59-4C5D-A49D-93CDBEB3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56AAF-8438-424E-9AA5-403BFA71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70383-78BB-4B2E-B9AB-FEBDB8F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6F577-B650-4771-BD36-03F8291A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14D3-52C0-4CFC-A8B8-AFD53AA3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B9DA2-1194-4C06-B67E-FFBD822C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AF310-4233-49A5-8E27-C7586784286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9886-13FA-41C2-AE68-D42FA526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3EF3F-EE4E-42B1-B875-06CAFC6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CFC43-3819-4AAA-8C1D-46C3E87D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F0DF40-025B-4A40-B767-63513A4F320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54A1B-9E03-4CD9-8022-90089F4B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3B02-F0D5-4A89-AB9E-DD23B3DC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6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66"/>
        </a:buClr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MmnSZ7U1q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3574D-9D82-45A2-A990-1A430ADF0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Statewide Partnership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47EFAB-785F-4DEC-B15A-3E02BD11D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Helping Iowa Manufacturers Seize 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405680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Manufacturing Consortium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490" y="1407148"/>
            <a:ext cx="8536710" cy="4351338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en-US" dirty="0"/>
              <a:t>Support for the Manufacturing Sector</a:t>
            </a:r>
          </a:p>
          <a:p>
            <a:pPr lvl="1" fontAlgn="base">
              <a:spcBef>
                <a:spcPts val="600"/>
              </a:spcBef>
            </a:pPr>
            <a:r>
              <a:rPr lang="en-US" dirty="0"/>
              <a:t>Training &amp; Awareness Initiative</a:t>
            </a:r>
          </a:p>
          <a:p>
            <a:pPr fontAlgn="base">
              <a:spcBef>
                <a:spcPts val="600"/>
              </a:spcBef>
            </a:pPr>
            <a:r>
              <a:rPr lang="en-US" dirty="0"/>
              <a:t>Statewide Partners:</a:t>
            </a:r>
          </a:p>
          <a:p>
            <a:pPr lvl="1" fontAlgn="base"/>
            <a:r>
              <a:rPr lang="en-US" dirty="0"/>
              <a:t>Iowa’s Community Colleges</a:t>
            </a:r>
          </a:p>
          <a:p>
            <a:pPr lvl="1" fontAlgn="base"/>
            <a:r>
              <a:rPr lang="en-US" dirty="0"/>
              <a:t>Iowa State’s Center for Industrial Research &amp; Service (CIRAS)</a:t>
            </a:r>
          </a:p>
          <a:p>
            <a:pPr lvl="1" fontAlgn="base"/>
            <a:r>
              <a:rPr lang="en-US" dirty="0"/>
              <a:t>Iowa Economic Development Authority</a:t>
            </a:r>
          </a:p>
          <a:p>
            <a:pPr lvl="1" fontAlgn="base"/>
            <a:r>
              <a:rPr lang="en-US" dirty="0"/>
              <a:t>Institute for Decision-Making, University of Northern Iowa</a:t>
            </a:r>
          </a:p>
          <a:p>
            <a:pPr lvl="1" fontAlgn="base"/>
            <a:r>
              <a:rPr lang="en-US" dirty="0"/>
              <a:t>Association of Business and Industry</a:t>
            </a:r>
          </a:p>
          <a:p>
            <a:pPr lvl="1" fontAlgn="base"/>
            <a:r>
              <a:rPr lang="en-US" dirty="0"/>
              <a:t>Iowa Department of Education</a:t>
            </a:r>
          </a:p>
          <a:p>
            <a:pPr lvl="1" fontAlgn="base"/>
            <a:r>
              <a:rPr lang="en-US" dirty="0"/>
              <a:t>Iowa Workforce Development</a:t>
            </a:r>
          </a:p>
          <a:p>
            <a:pPr lvl="1" fontAlgn="base"/>
            <a:r>
              <a:rPr lang="en-US" dirty="0"/>
              <a:t>Professional Developers of Iowa</a:t>
            </a:r>
          </a:p>
          <a:p>
            <a:pPr>
              <a:spcBef>
                <a:spcPts val="600"/>
              </a:spcBef>
            </a:pPr>
            <a:r>
              <a:rPr lang="en-US" dirty="0"/>
              <a:t>Develop curriculum to meet training needs </a:t>
            </a:r>
          </a:p>
          <a:p>
            <a:pPr>
              <a:spcBef>
                <a:spcPts val="600"/>
              </a:spcBef>
            </a:pPr>
            <a:r>
              <a:rPr lang="en-US" dirty="0"/>
              <a:t>Customized training for the existing workforce</a:t>
            </a:r>
          </a:p>
          <a:p>
            <a:pPr>
              <a:spcBef>
                <a:spcPts val="600"/>
              </a:spcBef>
            </a:pPr>
            <a:r>
              <a:rPr lang="en-US" dirty="0"/>
              <a:t>Develop/enhance certificate, diploma &amp; degree programs</a:t>
            </a:r>
          </a:p>
          <a:p>
            <a:pPr>
              <a:spcBef>
                <a:spcPts val="600"/>
              </a:spcBef>
            </a:pPr>
            <a:r>
              <a:rPr lang="en-US" dirty="0"/>
              <a:t>Educate/inform Iowa’s leaders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34" y="5160910"/>
            <a:ext cx="3583166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69F9-08D4-41C4-8C46-02664C3A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808" y="365125"/>
            <a:ext cx="9652991" cy="1325563"/>
          </a:xfrm>
        </p:spPr>
        <p:txBody>
          <a:bodyPr/>
          <a:lstStyle/>
          <a:p>
            <a:r>
              <a:rPr lang="en-US" dirty="0"/>
              <a:t>What are we talking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BAB6-31CB-4162-91C1-EC40F252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3953163"/>
            <a:ext cx="5934439" cy="2223799"/>
          </a:xfrm>
        </p:spPr>
        <p:txBody>
          <a:bodyPr/>
          <a:lstStyle/>
          <a:p>
            <a:r>
              <a:rPr lang="en-US" dirty="0"/>
              <a:t>Industry (or Manufacturing) 4.0 is:</a:t>
            </a:r>
          </a:p>
          <a:p>
            <a:pPr lvl="1"/>
            <a:r>
              <a:rPr lang="en-US" dirty="0"/>
              <a:t>9 Technologies or Applications Working Together</a:t>
            </a:r>
          </a:p>
          <a:p>
            <a:pPr lvl="1"/>
            <a:r>
              <a:rPr lang="en-US" dirty="0"/>
              <a:t>Smart Manufacturing – Connected Supply Chains</a:t>
            </a:r>
          </a:p>
          <a:p>
            <a:pPr lvl="1"/>
            <a:r>
              <a:rPr lang="en-US" dirty="0"/>
              <a:t>Cyber Physical Systems (integration or interaction of physical equipment and software)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82" y="1620833"/>
            <a:ext cx="5174308" cy="5062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0809" y="3459969"/>
            <a:ext cx="331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https://youtu.be/IMmnSZ7U1qM</a:t>
            </a:r>
            <a:endParaRPr lang="en-US" dirty="0"/>
          </a:p>
        </p:txBody>
      </p:sp>
      <p:pic>
        <p:nvPicPr>
          <p:cNvPr id="1026" name="Picture 2" descr="What is Industry 4.0? Here&amp;#39;s A Super Easy Explanation For Anyo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3" y="1700105"/>
            <a:ext cx="4144817" cy="16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6006" y="2578818"/>
            <a:ext cx="840509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</a:t>
            </a:r>
          </a:p>
        </p:txBody>
      </p:sp>
      <p:sp>
        <p:nvSpPr>
          <p:cNvPr id="7" name="Oval 6"/>
          <p:cNvSpPr/>
          <p:nvPr/>
        </p:nvSpPr>
        <p:spPr>
          <a:xfrm>
            <a:off x="129310" y="203201"/>
            <a:ext cx="1325269" cy="1325269"/>
          </a:xfrm>
          <a:prstGeom prst="ellipse">
            <a:avLst/>
          </a:prstGeom>
          <a:solidFill>
            <a:srgbClr val="00339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88" y="5504480"/>
            <a:ext cx="3362734" cy="1592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3062" y="571790"/>
            <a:ext cx="102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837" y="365125"/>
            <a:ext cx="780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786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4351338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Iowa Economic Development Authority (IEDA) Grants</a:t>
            </a:r>
          </a:p>
          <a:p>
            <a:pPr lvl="1" fontAlgn="base"/>
            <a:r>
              <a:rPr lang="en-US" sz="2000" dirty="0"/>
              <a:t>Manufacturing Industrial Internet of Things (</a:t>
            </a:r>
            <a:r>
              <a:rPr lang="en-US" sz="2000" dirty="0" err="1"/>
              <a:t>IIoT</a:t>
            </a:r>
            <a:r>
              <a:rPr lang="en-US" sz="2000" dirty="0"/>
              <a:t>) Infrastructure Investment Grants</a:t>
            </a:r>
          </a:p>
          <a:p>
            <a:pPr lvl="2" fontAlgn="base"/>
            <a:r>
              <a:rPr lang="en-US" sz="1800" dirty="0"/>
              <a:t>Up to $25,000 for the purchase of specialized hardware or software in the Industry 4.0 technology groups. </a:t>
            </a:r>
          </a:p>
          <a:p>
            <a:pPr lvl="1" fontAlgn="base"/>
            <a:r>
              <a:rPr lang="en-US" sz="2000" dirty="0"/>
              <a:t>Manufacturing Innovation Equipment Grants</a:t>
            </a:r>
          </a:p>
          <a:p>
            <a:pPr lvl="2" fontAlgn="base"/>
            <a:r>
              <a:rPr lang="en-US" sz="1800" dirty="0"/>
              <a:t>Up to $50,000 for the purchase of specialized equipment aimed at helping manufacturers increase productivity, efficiency and competitiveness.</a:t>
            </a:r>
          </a:p>
          <a:p>
            <a:pPr lvl="1" fontAlgn="base"/>
            <a:r>
              <a:rPr lang="en-US" sz="2000" dirty="0"/>
              <a:t>Notes:</a:t>
            </a:r>
          </a:p>
          <a:p>
            <a:pPr lvl="2" fontAlgn="base"/>
            <a:r>
              <a:rPr lang="en-US" sz="1800" dirty="0"/>
              <a:t>Fewer than 75 FTEs (across all locations)</a:t>
            </a:r>
          </a:p>
          <a:p>
            <a:pPr lvl="2" fontAlgn="base"/>
            <a:r>
              <a:rPr lang="en-US" sz="1800" dirty="0"/>
              <a:t>NAICS Code 31-33</a:t>
            </a:r>
          </a:p>
          <a:p>
            <a:pPr lvl="2" fontAlgn="base"/>
            <a:r>
              <a:rPr lang="en-US" sz="1800" dirty="0"/>
              <a:t>1-1 Cash Match</a:t>
            </a:r>
          </a:p>
          <a:p>
            <a:pPr lvl="2" fontAlgn="base"/>
            <a:r>
              <a:rPr lang="en-US" sz="1800" dirty="0"/>
              <a:t>Manufacturing 4.0 Assessment from CIRAS – (free)</a:t>
            </a:r>
          </a:p>
          <a:p>
            <a:pPr lvl="2" fontAlgn="base"/>
            <a:r>
              <a:rPr lang="en-US" sz="1800" dirty="0"/>
              <a:t>Can apply for both programs</a:t>
            </a:r>
          </a:p>
          <a:p>
            <a:pPr fontAlgn="base"/>
            <a:r>
              <a:rPr lang="en-US" dirty="0"/>
              <a:t>Community College 260 Programs</a:t>
            </a:r>
          </a:p>
          <a:p>
            <a:pPr lvl="1" fontAlgn="base"/>
            <a:r>
              <a:rPr lang="en-US" sz="2000" dirty="0"/>
              <a:t>Retraining existing workforce</a:t>
            </a:r>
          </a:p>
          <a:p>
            <a:pPr lvl="1" fontAlgn="base"/>
            <a:r>
              <a:rPr lang="en-US" sz="2000" dirty="0"/>
              <a:t>Increase in this year’s 260F funding</a:t>
            </a:r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34" y="5160910"/>
            <a:ext cx="3583166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Late July - Early August - Pilot Intro Workshop for Companies</a:t>
            </a:r>
            <a:br>
              <a:rPr lang="en-US" dirty="0"/>
            </a:br>
            <a:endParaRPr lang="en-US" dirty="0"/>
          </a:p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July-Sept. – Awareness Sessions</a:t>
            </a:r>
            <a:br>
              <a:rPr lang="en-US" dirty="0"/>
            </a:br>
            <a:endParaRPr lang="en-US" dirty="0"/>
          </a:p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September - IEDA application opens</a:t>
            </a:r>
            <a:br>
              <a:rPr lang="en-US" dirty="0"/>
            </a:br>
            <a:endParaRPr lang="en-US" dirty="0"/>
          </a:p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January 2022 – Training</a:t>
            </a:r>
            <a:br>
              <a:rPr lang="en-US" dirty="0"/>
            </a:br>
            <a:endParaRPr lang="en-US" dirty="0"/>
          </a:p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CIRAS is booking assessments now </a:t>
            </a:r>
            <a:br>
              <a:rPr lang="en-US" dirty="0"/>
            </a:br>
            <a:endParaRPr lang="en-US" dirty="0"/>
          </a:p>
          <a:p>
            <a:pPr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IHCC is taking 260F application now</a:t>
            </a:r>
            <a:br>
              <a:rPr lang="en-US" dirty="0"/>
            </a:br>
            <a:r>
              <a:rPr lang="en-US" dirty="0"/>
              <a:t>	</a:t>
            </a:r>
          </a:p>
          <a:p>
            <a:pPr fontAlgn="base">
              <a:buClr>
                <a:schemeClr val="bg1"/>
              </a:buClr>
            </a:pPr>
            <a:endParaRPr lang="en-US" dirty="0"/>
          </a:p>
          <a:p>
            <a:pPr fontAlgn="base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34" y="5160910"/>
            <a:ext cx="3583166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446" y="25022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34" y="5160910"/>
            <a:ext cx="3583166" cy="16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257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</vt:lpstr>
      <vt:lpstr>Office Theme</vt:lpstr>
      <vt:lpstr>A Statewide Partnership</vt:lpstr>
      <vt:lpstr>Iowa Manufacturing Consortium</vt:lpstr>
      <vt:lpstr>What are we talking about today?</vt:lpstr>
      <vt:lpstr>Adoption Support</vt:lpstr>
      <vt:lpstr>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Shelle Harvey</cp:lastModifiedBy>
  <cp:revision>41</cp:revision>
  <cp:lastPrinted>2021-08-02T13:29:38Z</cp:lastPrinted>
  <dcterms:created xsi:type="dcterms:W3CDTF">2021-07-01T15:09:35Z</dcterms:created>
  <dcterms:modified xsi:type="dcterms:W3CDTF">2021-08-02T13:30:00Z</dcterms:modified>
</cp:coreProperties>
</file>