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1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A7309-56C8-453E-8085-0440704A83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B518C7-D73B-45E0-8E87-AA1FE6C8C3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0988F-889B-4EF1-9355-BC55E9F3E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FF164-9FAB-4589-83C0-6C131AD0B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B59C0-A41A-42CE-919D-B054AACE6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99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A9C8F-BFE6-4556-806A-AB951960E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755A6D-F423-4B06-B0F5-0F4B28E35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A7E54-E793-42E9-ABE5-C3733CF78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AFC8F-651B-452D-84EC-F747A3236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B32CA-5765-4AE9-AF4A-0CD142D1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6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73B908-B86E-4B9E-B6F3-82392A9004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1BA5FD-BF1D-44C9-B3C9-6B2D336BC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91C6C-0D2D-4FB6-B015-55D7CA9C4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AF6A3-3FBB-44C8-AB9E-7A43417DB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A6199-2D26-42D7-8BA4-F4928E9D9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3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38EF-4CCA-4C72-AE1C-2B6F4D921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CDEE0-B91F-4EEF-AA75-1C05CDFF7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DBEF2-3DEB-4FB5-94F1-FC6C29D75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F2FF8-5582-4F77-86C6-A009D1AC9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39E25-EDF2-4965-A322-83F8B34DF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39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1A456-BBC2-4AA0-A93E-37A781764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8FB38-0775-4947-B9A4-56E0AEE84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83F09-C164-4DB4-9BD2-1532CC883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DB914-97AA-4579-937A-983738E5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2C451-D6C1-49E5-A5A8-CC8FB72B9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1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A1D6D-8E62-4ABB-AD3A-D588366D3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7C93B-95A2-4A32-89FD-2FCEFA452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1A8B7-990E-4B06-A56C-FC81BCFB5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568B43-3A80-43F1-960E-AEDF7C943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1E5E-7F86-4EC7-9930-3700E47EF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2DE87-6DBE-4F18-BAB1-359F15D48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6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7789D-C7BC-4DE0-BDFF-A3DEE32F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51092-9717-459B-8D12-9B74103EC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6172B-6380-40A7-84C1-3CE705C39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712535-D22D-4B14-BA69-4B48BEAA8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CBA708-6EC6-4736-A1F9-1B08ACB473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F4D458-8195-4D79-B93F-5A476C003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56FC00-34B3-4817-BD9C-83DF27D2C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3EEBAF-9E9A-42DA-9BD3-94D1C0B8F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2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A7AE7-BF20-4DCA-97D5-070FCC478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939F3F-0C0E-4A4D-9616-E9B985DAC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56061-EA6B-489A-83F1-338C90624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F14891-331E-4549-8E67-DB8495D40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4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BDC851-49C8-4319-9B8D-60F8D05D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804CF7-4B7A-423C-B7E9-430B77068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76B916-1202-4D3B-9A12-DD0E72EAA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9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773AF-9C07-4483-B632-C41996912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5C88C-0268-4317-99B9-A06E57EA3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05592-7C27-4218-8D78-06667E568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F1C07-F084-4F99-85B2-7BAA4DEEC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9BF96-A940-432E-8E8C-349F3ACB3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BA2A-FFE2-4A61-9158-FB050D648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A57CE-22D3-4607-A817-00303B7CF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751273-77DE-415B-9891-A9600A6DCE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B16E42-992E-4663-89A9-C7B34B027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E43A58-3E77-444E-9E4C-74F89EAE2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2915B-02EE-44CD-8C69-2AAABFC31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20DEA-8EE9-4FDF-A330-FE06D9DBC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89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A14502-A401-4FF8-9949-D2EA0DC5E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EFD82-8EF8-401A-8DFD-C41603E06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13B06-3C5D-4CF1-A15E-3C94F2144B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E7F5-70B6-4C72-8EF1-1DCA0FE3A5F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B3543-C481-43A9-9DD9-A108DFD90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2768F-00EC-4059-BD47-0C817A995B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10BDD-B84F-4E96-93E0-4039DE2A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8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1BD57-03D3-45F4-985D-4C82A6BE3A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Community College Presidents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A6AA75-C58F-4C37-991A-6C9D3D1276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1,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996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77B79-BE94-4058-9174-CA026D70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C3621-08DC-49F1-8E45-B6017535B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Firm up detailed revenue loss projections for current and next fiscal years</a:t>
            </a:r>
          </a:p>
          <a:p>
            <a:r>
              <a:rPr lang="en-US" dirty="0"/>
              <a:t>Determine working group of Presidents/CFO’s, IACCT staff and Lobby </a:t>
            </a:r>
          </a:p>
          <a:p>
            <a:pPr lvl="1"/>
            <a:r>
              <a:rPr lang="en-US" dirty="0"/>
              <a:t>Important to maintain communication to navigate through the Federal stimulus program and the SGA (and any other state emergency programs)</a:t>
            </a:r>
          </a:p>
          <a:p>
            <a:r>
              <a:rPr lang="en-US" dirty="0"/>
              <a:t>Continue communication with Legislative leaders and staff as well as the Governors office and departments.</a:t>
            </a:r>
          </a:p>
        </p:txBody>
      </p:sp>
    </p:spTree>
    <p:extLst>
      <p:ext uri="{BB962C8B-B14F-4D97-AF65-F5344CB8AC3E}">
        <p14:creationId xmlns:p14="http://schemas.microsoft.com/office/powerpoint/2010/main" val="2120483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BC69E-CFD8-4388-ABC5-01F736DDA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General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F4473-247B-4F3C-864E-25A16A978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What we know:</a:t>
            </a:r>
          </a:p>
          <a:p>
            <a:endParaRPr lang="en-US" dirty="0"/>
          </a:p>
          <a:p>
            <a:r>
              <a:rPr lang="en-US" dirty="0"/>
              <a:t>IACCT’s budget request is an increase of $8.8 million</a:t>
            </a:r>
          </a:p>
          <a:p>
            <a:pPr lvl="1"/>
            <a:r>
              <a:rPr lang="en-US" dirty="0"/>
              <a:t>$8.8 million increase above current years $208.7 million</a:t>
            </a:r>
          </a:p>
          <a:p>
            <a:r>
              <a:rPr lang="en-US" dirty="0"/>
              <a:t>Governors budget proposal is an increase of $5.2 million</a:t>
            </a:r>
          </a:p>
          <a:p>
            <a:r>
              <a:rPr lang="en-US" dirty="0"/>
              <a:t>House and Senate had not released their targets prior to recess.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900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E30C2-2005-4F1C-A356-3FEDF70A7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General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4EA54-AC1A-4CA8-AB06-776A73888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/>
              <a:t>Issues that may affect SGA due to Covid-19</a:t>
            </a:r>
          </a:p>
          <a:p>
            <a:endParaRPr lang="en-US" dirty="0"/>
          </a:p>
          <a:p>
            <a:r>
              <a:rPr lang="en-US" dirty="0"/>
              <a:t>How long will the State be on a partial shutdown?</a:t>
            </a:r>
          </a:p>
          <a:p>
            <a:pPr lvl="1"/>
            <a:r>
              <a:rPr lang="en-US" dirty="0"/>
              <a:t>Impact on State Revenue.</a:t>
            </a:r>
          </a:p>
          <a:p>
            <a:pPr lvl="2"/>
            <a:r>
              <a:rPr lang="en-US" dirty="0"/>
              <a:t>Will the Governor revise her budget?</a:t>
            </a:r>
          </a:p>
          <a:p>
            <a:pPr lvl="2"/>
            <a:r>
              <a:rPr lang="en-US" dirty="0"/>
              <a:t>Will the REC reconvene and revise projected revenues?</a:t>
            </a:r>
          </a:p>
          <a:p>
            <a:pPr lvl="1"/>
            <a:r>
              <a:rPr lang="en-US" dirty="0"/>
              <a:t>What will it cost the state?</a:t>
            </a:r>
          </a:p>
          <a:p>
            <a:pPr lvl="2"/>
            <a:r>
              <a:rPr lang="en-US" dirty="0"/>
              <a:t>The Legislature authorized $20 million in emergency assistance, how much more will it need to allocate?</a:t>
            </a:r>
          </a:p>
          <a:p>
            <a:pPr lvl="1"/>
            <a:r>
              <a:rPr lang="en-US" dirty="0"/>
              <a:t>Will gaming revenue be reallocated to help backfill the State’s budget?</a:t>
            </a:r>
          </a:p>
          <a:p>
            <a:pPr lvl="1"/>
            <a:r>
              <a:rPr lang="en-US" dirty="0"/>
              <a:t>To what extent will the Federal Government’s fiscal stimulus package impact the State.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33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82450-F7A4-4193-A7C5-ECB7F04E1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Bills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65A04-CDFC-4A3C-A366-B78F9B6E0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Policy bills in a shortened session</a:t>
            </a:r>
          </a:p>
          <a:p>
            <a:endParaRPr lang="en-US" dirty="0"/>
          </a:p>
          <a:p>
            <a:r>
              <a:rPr lang="en-US" dirty="0"/>
              <a:t>Only essential policy bills will move this session</a:t>
            </a:r>
          </a:p>
          <a:p>
            <a:pPr lvl="1"/>
            <a:r>
              <a:rPr lang="en-US" dirty="0"/>
              <a:t>Governor priorities </a:t>
            </a:r>
          </a:p>
          <a:p>
            <a:pPr lvl="2"/>
            <a:r>
              <a:rPr lang="en-US" dirty="0"/>
              <a:t>IWILL (Governor already said this initiative has been put on the back burner)</a:t>
            </a:r>
          </a:p>
          <a:p>
            <a:pPr lvl="2"/>
            <a:r>
              <a:rPr lang="en-US" dirty="0"/>
              <a:t>FRI-Likely will move in some form.</a:t>
            </a:r>
          </a:p>
          <a:p>
            <a:pPr lvl="3"/>
            <a:r>
              <a:rPr lang="en-US" dirty="0"/>
              <a:t>Division III seems to be the only part up for discussion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House and Senate leadership bills</a:t>
            </a:r>
          </a:p>
          <a:p>
            <a:pPr lvl="2"/>
            <a:r>
              <a:rPr lang="en-US" dirty="0"/>
              <a:t>Tax policy</a:t>
            </a:r>
          </a:p>
          <a:p>
            <a:pPr lvl="2"/>
            <a:r>
              <a:rPr lang="en-US" dirty="0"/>
              <a:t>Local “Political” constituent bills</a:t>
            </a:r>
          </a:p>
          <a:p>
            <a:pPr lvl="2"/>
            <a:r>
              <a:rPr lang="en-US" dirty="0"/>
              <a:t>Standings Appropriation bill will need to be keenly watched as this will be a vehicle for many policy bills worked on during session.</a:t>
            </a:r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8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67D33-9755-479B-99BB-F26B17940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Bills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ECB79-D31F-41EE-9BAF-33B02B9A8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Monitored Bills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CTE Instructors-Passed the House and Senate before the recess</a:t>
            </a:r>
          </a:p>
          <a:p>
            <a:pPr lvl="1"/>
            <a:r>
              <a:rPr lang="en-US" dirty="0"/>
              <a:t>EMS Training</a:t>
            </a:r>
          </a:p>
          <a:p>
            <a:pPr lvl="1"/>
            <a:r>
              <a:rPr lang="en-US" dirty="0"/>
              <a:t>Lobbying Reporting</a:t>
            </a:r>
          </a:p>
          <a:p>
            <a:pPr lvl="1"/>
            <a:r>
              <a:rPr lang="en-US" dirty="0"/>
              <a:t>Election Bill</a:t>
            </a:r>
          </a:p>
          <a:p>
            <a:pPr lvl="1"/>
            <a:r>
              <a:rPr lang="en-US" dirty="0"/>
              <a:t>Cosmetology Bill</a:t>
            </a:r>
          </a:p>
          <a:p>
            <a:pPr lvl="1"/>
            <a:r>
              <a:rPr lang="en-US" dirty="0"/>
              <a:t>High Demand Jobs</a:t>
            </a:r>
          </a:p>
          <a:p>
            <a:pPr lvl="1"/>
            <a:r>
              <a:rPr lang="en-US" dirty="0"/>
              <a:t>Gun Bills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7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A0810-5185-4652-8DE6-E13690C3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Stimulus Package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1E5F6-4DC8-43DE-9B8A-7BF28FA1F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 for current fiscal year versus the next fiscal year.</a:t>
            </a:r>
          </a:p>
          <a:p>
            <a:pPr lvl="1"/>
            <a:r>
              <a:rPr lang="en-US" dirty="0"/>
              <a:t>Important to keep these years separate as It may impact State funding amounts and impact the distribution of Federal funding.</a:t>
            </a:r>
          </a:p>
          <a:p>
            <a:r>
              <a:rPr lang="en-US" dirty="0"/>
              <a:t>What limitations will be imposed on the funding? </a:t>
            </a:r>
          </a:p>
          <a:p>
            <a:pPr lvl="1"/>
            <a:r>
              <a:rPr lang="en-US" dirty="0"/>
              <a:t>Students vs. Operations</a:t>
            </a:r>
          </a:p>
          <a:p>
            <a:pPr lvl="1"/>
            <a:r>
              <a:rPr lang="en-US" dirty="0"/>
              <a:t>Maintenance of Effort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769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376E-A5FB-4E21-963C-36D1A3EE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Stimulus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F4059-C5FA-455E-B084-BFE774519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What Can we learn from 2008/2009—federal stimulus w/similar maintenance of effort requirements</a:t>
            </a:r>
          </a:p>
          <a:p>
            <a:pPr lvl="1"/>
            <a:r>
              <a:rPr lang="en-US" dirty="0"/>
              <a:t>2008</a:t>
            </a:r>
          </a:p>
          <a:p>
            <a:pPr lvl="2"/>
            <a:r>
              <a:rPr lang="en-US" dirty="0"/>
              <a:t>Legislature provided initial SGA appropriation of $183.1 million</a:t>
            </a:r>
          </a:p>
          <a:p>
            <a:pPr lvl="2"/>
            <a:r>
              <a:rPr lang="en-US" dirty="0"/>
              <a:t>December—Governor Culver did 1.5% ATB cut, reducing funding by $2.74 million to $180.3 million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2009</a:t>
            </a:r>
          </a:p>
          <a:p>
            <a:pPr lvl="2"/>
            <a:r>
              <a:rPr lang="en-US" dirty="0"/>
              <a:t>Federal Government approved stimulus package which provided $2.1 billion to state of Iowa</a:t>
            </a:r>
          </a:p>
          <a:p>
            <a:pPr lvl="3"/>
            <a:r>
              <a:rPr lang="en-US" dirty="0"/>
              <a:t>$25.6 million appropriated by the legislature to community colleges from federal ARRA $</a:t>
            </a:r>
          </a:p>
          <a:p>
            <a:pPr lvl="3"/>
            <a:r>
              <a:rPr lang="en-US" dirty="0"/>
              <a:t>Federal legislation required states to appropriate for FY 2009, 2010, 2011 at least at the FY 2006 level</a:t>
            </a:r>
          </a:p>
          <a:p>
            <a:pPr lvl="4"/>
            <a:r>
              <a:rPr lang="en-US" dirty="0"/>
              <a:t>For community colleges, FY 2006 level was $149.6 million</a:t>
            </a:r>
          </a:p>
          <a:p>
            <a:pPr lvl="2"/>
            <a:r>
              <a:rPr lang="en-US" dirty="0"/>
              <a:t>Legislature funds SGA at $158.1 million, 13.3% reduction from previous year</a:t>
            </a:r>
          </a:p>
          <a:p>
            <a:pPr lvl="2"/>
            <a:r>
              <a:rPr lang="en-US" dirty="0"/>
              <a:t>October—Governor does 10% ATB reduction, cutting SGA by $15.8 million to $142.9 million</a:t>
            </a:r>
          </a:p>
          <a:p>
            <a:pPr lvl="3"/>
            <a:r>
              <a:rPr lang="en-US" dirty="0"/>
              <a:t>SGA reduced by $40 million in less than 18 months—22%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962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3799B-CC08-475D-A558-4A0AC52C2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Stimulus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B10AC-B0CA-483A-AA05-CC39D2343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can we learn from 2008/2009—federal stimulus w/similar maintenance of effort requirements (cont.)</a:t>
            </a:r>
          </a:p>
          <a:p>
            <a:pPr lvl="1"/>
            <a:r>
              <a:rPr lang="en-US" dirty="0"/>
              <a:t>2010</a:t>
            </a:r>
          </a:p>
          <a:p>
            <a:pPr lvl="2"/>
            <a:r>
              <a:rPr lang="en-US" dirty="0"/>
              <a:t>Because 10% ATB cut took funding below FY 06 maintenance of effort, legislature provided a supplemental appropriation for FY 2010 of $5.9 million to get FY 2010 funding back to $149 million level</a:t>
            </a:r>
          </a:p>
          <a:p>
            <a:pPr lvl="2"/>
            <a:r>
              <a:rPr lang="en-US" dirty="0"/>
              <a:t>For FY 2011, increased SGA to $158.7 million</a:t>
            </a:r>
          </a:p>
          <a:p>
            <a:pPr lvl="2"/>
            <a:r>
              <a:rPr lang="en-US" dirty="0"/>
              <a:t>Still nearly $25 million below initial FY 2009 level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984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25A3D-6716-41C5-BF37-D56787687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Stimulus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E71E9-7A26-4AAD-9FCF-9622B7700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Differences between 2008/2009 and 2020</a:t>
            </a:r>
          </a:p>
          <a:p>
            <a:pPr lvl="1"/>
            <a:r>
              <a:rPr lang="en-US" dirty="0"/>
              <a:t>Maintenance of effort calculation similar</a:t>
            </a:r>
          </a:p>
          <a:p>
            <a:pPr lvl="2"/>
            <a:r>
              <a:rPr lang="en-US" dirty="0"/>
              <a:t>Uses three year rolling average over FY 2018, 2019, 2020</a:t>
            </a:r>
          </a:p>
          <a:p>
            <a:pPr lvl="2"/>
            <a:r>
              <a:rPr lang="en-US" dirty="0"/>
              <a:t>Calculates to $205.2 million</a:t>
            </a:r>
          </a:p>
          <a:p>
            <a:pPr lvl="2"/>
            <a:r>
              <a:rPr lang="en-US" dirty="0"/>
              <a:t>FY 2020 appropriation was $208.7 million; FY 2021 ask is $217.5--$8.8 million increase</a:t>
            </a:r>
          </a:p>
          <a:p>
            <a:pPr lvl="1"/>
            <a:r>
              <a:rPr lang="en-US" dirty="0"/>
              <a:t>Important difference—because SGA over past three years is much closer to current funding level, floor that state can drop SGA is significantly less than 2008/2009</a:t>
            </a:r>
          </a:p>
          <a:p>
            <a:pPr lvl="2"/>
            <a:r>
              <a:rPr lang="en-US" dirty="0"/>
              <a:t>2008/2009—gap between FY 2009 and FY 2006 was $34 million</a:t>
            </a:r>
          </a:p>
          <a:p>
            <a:pPr lvl="2"/>
            <a:r>
              <a:rPr lang="en-US" dirty="0"/>
              <a:t>2020—gap between FY 21 and three-year average is $12 million</a:t>
            </a:r>
          </a:p>
          <a:p>
            <a:pPr lvl="1"/>
            <a:r>
              <a:rPr lang="en-US" dirty="0"/>
              <a:t>Unclear if Maintenance of Effort will be required for workforce training programs—PACE/GAP, Kibbie Grants were not funded in FY 2009-2011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07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3604</TotalTime>
  <Words>719</Words>
  <Application>Microsoft Office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Community College Presidents Meeting</vt:lpstr>
      <vt:lpstr>State General Aid</vt:lpstr>
      <vt:lpstr>State General Aid</vt:lpstr>
      <vt:lpstr>Policy Bills </vt:lpstr>
      <vt:lpstr>Policy Bills</vt:lpstr>
      <vt:lpstr>Federal Stimulus Package </vt:lpstr>
      <vt:lpstr>Federal Stimulus Legislation</vt:lpstr>
      <vt:lpstr>Federal Stimulus Legislation</vt:lpstr>
      <vt:lpstr>Federal Stimulus Legislation</vt:lpstr>
      <vt:lpstr>Action Items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College Presidents Meeting</dc:title>
  <dc:creator>Jeff Smith</dc:creator>
  <cp:lastModifiedBy>Tori Henrichs</cp:lastModifiedBy>
  <cp:revision>20</cp:revision>
  <dcterms:created xsi:type="dcterms:W3CDTF">2020-03-26T15:44:51Z</dcterms:created>
  <dcterms:modified xsi:type="dcterms:W3CDTF">2020-04-09T15:10:10Z</dcterms:modified>
</cp:coreProperties>
</file>